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8" r:id="rId5"/>
    <p:sldId id="264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58"/>
  </p:normalViewPr>
  <p:slideViewPr>
    <p:cSldViewPr snapToGrid="0">
      <p:cViewPr varScale="1">
        <p:scale>
          <a:sx n="92" d="100"/>
          <a:sy n="92" d="100"/>
        </p:scale>
        <p:origin x="66" y="62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64B156-37F8-6100-EC82-67E9E761B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1726" y="5197033"/>
            <a:ext cx="3009417" cy="500524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Dario Prezioso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94C536-B6FD-97A1-5077-72B690D5F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424" y="1160443"/>
            <a:ext cx="7963382" cy="3411557"/>
          </a:xfrm>
        </p:spPr>
        <p:txBody>
          <a:bodyPr>
            <a:noAutofit/>
          </a:bodyPr>
          <a:lstStyle/>
          <a:p>
            <a:pPr algn="ctr"/>
            <a:endParaRPr lang="it-IT" sz="4000" dirty="0"/>
          </a:p>
          <a:p>
            <a:pPr algn="ctr"/>
            <a:endParaRPr lang="it-IT" sz="4000" dirty="0"/>
          </a:p>
          <a:p>
            <a:pPr algn="ctr"/>
            <a:endParaRPr lang="it-IT" sz="4000" dirty="0"/>
          </a:p>
          <a:p>
            <a:pPr algn="ctr"/>
            <a:endParaRPr lang="it-IT" sz="4000" dirty="0"/>
          </a:p>
          <a:p>
            <a:pPr algn="ctr"/>
            <a:endParaRPr lang="it-IT" sz="4000" dirty="0"/>
          </a:p>
          <a:p>
            <a:pPr algn="ctr"/>
            <a:endParaRPr lang="it-IT" sz="4000" dirty="0"/>
          </a:p>
          <a:p>
            <a:pPr algn="ctr"/>
            <a:endParaRPr lang="it-IT" sz="4000" dirty="0"/>
          </a:p>
          <a:p>
            <a:pPr algn="ctr"/>
            <a:r>
              <a:rPr lang="it-IT" sz="4000" dirty="0"/>
              <a:t>Il verde in città</a:t>
            </a:r>
          </a:p>
          <a:p>
            <a:pPr algn="ctr"/>
            <a:r>
              <a:rPr lang="it-IT" sz="4000" dirty="0"/>
              <a:t>curare l’ambiente e il benessere di chi ci vive</a:t>
            </a:r>
          </a:p>
        </p:txBody>
      </p:sp>
    </p:spTree>
    <p:extLst>
      <p:ext uri="{BB962C8B-B14F-4D97-AF65-F5344CB8AC3E}">
        <p14:creationId xmlns:p14="http://schemas.microsoft.com/office/powerpoint/2010/main" val="278606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AA42556-AD66-BEAF-E65C-0FA606262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C1A433AD-DF22-9483-54AC-7B29F78B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722" y="705446"/>
            <a:ext cx="7958331" cy="1077229"/>
          </a:xfrm>
        </p:spPr>
        <p:txBody>
          <a:bodyPr>
            <a:normAutofit/>
          </a:bodyPr>
          <a:lstStyle/>
          <a:p>
            <a:pPr algn="ctr"/>
            <a:br>
              <a:rPr lang="it-IT" sz="3600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2ABA5A-49BC-D980-0679-95663D71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1" y="115748"/>
            <a:ext cx="9444943" cy="3055716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Perché è importante il verde in citta?</a:t>
            </a:r>
          </a:p>
          <a:p>
            <a:r>
              <a:rPr lang="it-IT" sz="3200" dirty="0">
                <a:solidFill>
                  <a:srgbClr val="FF0000"/>
                </a:solidFill>
              </a:rPr>
              <a:t>La stretta connessione tra verde e salute</a:t>
            </a:r>
          </a:p>
          <a:p>
            <a:r>
              <a:rPr lang="it-IT" sz="3200" dirty="0">
                <a:solidFill>
                  <a:srgbClr val="FF0000"/>
                </a:solidFill>
              </a:rPr>
              <a:t>Evidenze empiriche e conferme scientifiche</a:t>
            </a:r>
          </a:p>
        </p:txBody>
      </p:sp>
    </p:spTree>
    <p:extLst>
      <p:ext uri="{BB962C8B-B14F-4D97-AF65-F5344CB8AC3E}">
        <p14:creationId xmlns:p14="http://schemas.microsoft.com/office/powerpoint/2010/main" val="195670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398FA9-BA06-5B47-FB7C-F491B697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592481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0481F4-FE6F-D1FA-B1F3-4FA16A172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595" y="808056"/>
            <a:ext cx="9470544" cy="5241888"/>
          </a:xfrm>
        </p:spPr>
        <p:txBody>
          <a:bodyPr>
            <a:normAutofit/>
          </a:bodyPr>
          <a:lstStyle/>
          <a:p>
            <a:r>
              <a:rPr lang="it-IT" sz="4000" dirty="0"/>
              <a:t>In che modo le piante migliorano sensibilmente la qualità dell’ambiente urbano?</a:t>
            </a:r>
          </a:p>
        </p:txBody>
      </p:sp>
    </p:spTree>
    <p:extLst>
      <p:ext uri="{BB962C8B-B14F-4D97-AF65-F5344CB8AC3E}">
        <p14:creationId xmlns:p14="http://schemas.microsoft.com/office/powerpoint/2010/main" val="203975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DE90DDE-A8BE-D2E3-7C65-A04AE46AE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26" y="-1"/>
            <a:ext cx="10577666" cy="6858001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24AA19C-6BDB-E5C7-9CA3-7242DA67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29119" cy="6858000"/>
          </a:xfrm>
        </p:spPr>
        <p:txBody>
          <a:bodyPr>
            <a:normAutofit/>
          </a:bodyPr>
          <a:lstStyle/>
          <a:p>
            <a:pPr algn="ctr"/>
            <a:r>
              <a:rPr lang="it-IT" sz="6600" dirty="0">
                <a:solidFill>
                  <a:srgbClr val="FF0000"/>
                </a:solidFill>
              </a:rPr>
              <a:t>Funzione microclimatica</a:t>
            </a:r>
            <a:br>
              <a:rPr lang="it-IT" sz="6600" dirty="0">
                <a:solidFill>
                  <a:srgbClr val="FF0000"/>
                </a:solidFill>
              </a:rPr>
            </a:br>
            <a:br>
              <a:rPr lang="it-IT" sz="6600" dirty="0">
                <a:solidFill>
                  <a:srgbClr val="FF0000"/>
                </a:solidFill>
              </a:rPr>
            </a:br>
            <a:br>
              <a:rPr lang="it-IT" sz="6600" dirty="0">
                <a:solidFill>
                  <a:srgbClr val="FF0000"/>
                </a:solidFill>
              </a:rPr>
            </a:br>
            <a:br>
              <a:rPr lang="it-IT" sz="6600" dirty="0">
                <a:solidFill>
                  <a:srgbClr val="FF0000"/>
                </a:solidFill>
              </a:rPr>
            </a:br>
            <a:r>
              <a:rPr lang="it-IT" sz="6600" dirty="0">
                <a:solidFill>
                  <a:srgbClr val="FF0000"/>
                </a:solidFill>
              </a:rPr>
              <a:t>EVAPOTRASPIRAZIONE</a:t>
            </a:r>
          </a:p>
        </p:txBody>
      </p:sp>
    </p:spTree>
    <p:extLst>
      <p:ext uri="{BB962C8B-B14F-4D97-AF65-F5344CB8AC3E}">
        <p14:creationId xmlns:p14="http://schemas.microsoft.com/office/powerpoint/2010/main" val="78414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FE4985-E795-91DE-0CCF-67C87152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49" name="Picture 1" descr="page5image2630610304">
            <a:extLst>
              <a:ext uri="{FF2B5EF4-FFF2-40B4-BE49-F238E27FC236}">
                <a16:creationId xmlns:a16="http://schemas.microsoft.com/office/drawing/2014/main" id="{681579BF-3187-F38C-7C5A-0FEC84EB23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94" y="324564"/>
            <a:ext cx="8622897" cy="620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ED64BE8-5AB8-C19E-DD69-3D9821844B4E}"/>
              </a:ext>
            </a:extLst>
          </p:cNvPr>
          <p:cNvSpPr txBox="1"/>
          <p:nvPr/>
        </p:nvSpPr>
        <p:spPr>
          <a:xfrm>
            <a:off x="9468091" y="2997843"/>
            <a:ext cx="192139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dirty="0">
              <a:effectLst/>
              <a:latin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</a:endParaRPr>
          </a:p>
          <a:p>
            <a:endParaRPr lang="it-IT" sz="1800" dirty="0">
              <a:effectLst/>
              <a:latin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</a:endParaRPr>
          </a:p>
          <a:p>
            <a:endParaRPr lang="it-IT" sz="1800" dirty="0">
              <a:effectLst/>
              <a:latin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</a:endParaRPr>
          </a:p>
          <a:p>
            <a:endParaRPr lang="it-IT" sz="1800" dirty="0">
              <a:effectLst/>
              <a:latin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</a:endParaRPr>
          </a:p>
          <a:p>
            <a:r>
              <a:rPr lang="it-IT" sz="1800" dirty="0">
                <a:effectLst/>
                <a:latin typeface="Verdana" panose="020B0604030504040204" pitchFamily="34" charset="0"/>
              </a:rPr>
              <a:t>(http://</a:t>
            </a:r>
            <a:r>
              <a:rPr lang="it-IT" sz="1800" dirty="0" err="1">
                <a:effectLst/>
                <a:latin typeface="Verdana" panose="020B0604030504040204" pitchFamily="34" charset="0"/>
              </a:rPr>
              <a:t>www.es.lancs.ac.uk</a:t>
            </a:r>
            <a:r>
              <a:rPr lang="it-IT" sz="1800" dirty="0">
                <a:effectLst/>
                <a:latin typeface="Verdana" panose="020B0604030504040204" pitchFamily="34" charset="0"/>
              </a:rPr>
              <a:t>/</a:t>
            </a:r>
            <a:r>
              <a:rPr lang="it-IT" sz="1800" dirty="0" err="1">
                <a:effectLst/>
                <a:latin typeface="Verdana" panose="020B0604030504040204" pitchFamily="34" charset="0"/>
              </a:rPr>
              <a:t>cnhgroup</a:t>
            </a:r>
            <a:r>
              <a:rPr lang="it-IT" sz="1800" dirty="0">
                <a:effectLst/>
                <a:latin typeface="Verdana" panose="020B0604030504040204" pitchFamily="34" charset="0"/>
              </a:rPr>
              <a:t>/</a:t>
            </a:r>
            <a:r>
              <a:rPr lang="it-IT" sz="1800" dirty="0" err="1">
                <a:effectLst/>
                <a:latin typeface="Verdana" panose="020B0604030504040204" pitchFamily="34" charset="0"/>
              </a:rPr>
              <a:t>iso-emissions.pdf</a:t>
            </a:r>
            <a:r>
              <a:rPr lang="it-IT" sz="1800" dirty="0">
                <a:effectLst/>
                <a:latin typeface="Verdana" panose="020B0604030504040204" pitchFamily="34" charset="0"/>
              </a:rPr>
              <a:t>) </a:t>
            </a: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27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655534-76C8-5BE9-080E-08FDE292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665" y="937549"/>
            <a:ext cx="7958331" cy="369332"/>
          </a:xfrm>
        </p:spPr>
        <p:txBody>
          <a:bodyPr>
            <a:noAutofit/>
          </a:bodyPr>
          <a:lstStyle/>
          <a:p>
            <a:pPr algn="ctr"/>
            <a:r>
              <a:rPr lang="it-IT" sz="4800" dirty="0"/>
              <a:t>Funzione igienica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51694D-A97E-0DB3-E96C-8D5C8FFA6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1" y="1648047"/>
            <a:ext cx="9400557" cy="4935729"/>
          </a:xfrm>
        </p:spPr>
        <p:txBody>
          <a:bodyPr>
            <a:normAutofit fontScale="62500" lnSpcReduction="20000"/>
          </a:bodyPr>
          <a:lstStyle/>
          <a:p>
            <a:endParaRPr lang="it-IT" sz="2800" dirty="0"/>
          </a:p>
          <a:p>
            <a:r>
              <a:rPr lang="it-IT" sz="3800" dirty="0"/>
              <a:t>Sequestro di CO</a:t>
            </a:r>
            <a:r>
              <a:rPr lang="it-IT" sz="3800" baseline="-25000" dirty="0"/>
              <a:t>2</a:t>
            </a:r>
          </a:p>
          <a:p>
            <a:r>
              <a:rPr lang="it-IT" sz="3800" dirty="0"/>
              <a:t>piante come filtri biologici di polveri sottili (PM10, 5 e 2,5)</a:t>
            </a:r>
          </a:p>
          <a:p>
            <a:r>
              <a:rPr lang="it-IT" sz="3800" dirty="0">
                <a:effectLst/>
              </a:rPr>
              <a:t>intercettazione delle polveri, sedimentazione delle particelle, deposito per effetto elettrostatico, capacità di bonificare il terreno dai metalli pesanti; </a:t>
            </a:r>
          </a:p>
          <a:p>
            <a:r>
              <a:rPr lang="it-IT" sz="3800" dirty="0">
                <a:effectLst/>
              </a:rPr>
              <a:t>fissazione dei gas tossici, assorbimento dei gas inquinanti presenti nell'aria; </a:t>
            </a:r>
          </a:p>
          <a:p>
            <a:r>
              <a:rPr lang="it-IT" sz="3800" dirty="0">
                <a:effectLst/>
              </a:rPr>
              <a:t>barriera al rumore, riflessione e deviazione dell'energia sonora.</a:t>
            </a:r>
            <a:br>
              <a:rPr lang="it-IT" sz="3800" dirty="0">
                <a:effectLst/>
              </a:rPr>
            </a:br>
            <a:endParaRPr lang="it-IT" sz="3800" dirty="0">
              <a:effectLst/>
            </a:endParaRPr>
          </a:p>
          <a:p>
            <a:endParaRPr lang="it-IT" dirty="0">
              <a:effectLst/>
            </a:endParaRP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12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196EECF-FC76-E8A6-B620-35F2DC31F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0280"/>
            <a:ext cx="9499600" cy="630995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AE45A79-776A-869E-2454-B4117B28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70C0"/>
                </a:solidFill>
              </a:rPr>
              <a:t>FUNZIONE SOCIO-ECONOMICA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5E9C9D-FE9D-642F-5578-32B0A1F61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482600"/>
            <a:ext cx="7958331" cy="55673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  <a:effectLst/>
                <a:latin typeface="Symbol" pitchFamily="2" charset="2"/>
              </a:rPr>
              <a:t>  </a:t>
            </a:r>
            <a:r>
              <a:rPr lang="it-IT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Benessere psicologico e percettivo della popolazione </a:t>
            </a:r>
            <a:endParaRPr lang="it-IT" dirty="0">
              <a:solidFill>
                <a:srgbClr val="FF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  <a:effectLst/>
                <a:latin typeface="Symbol" pitchFamily="2" charset="2"/>
              </a:rPr>
              <a:t>  </a:t>
            </a:r>
            <a:r>
              <a:rPr lang="it-IT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Benessere visivo, schermo e tutela della privacy </a:t>
            </a:r>
            <a:endParaRPr lang="it-IT" dirty="0">
              <a:solidFill>
                <a:srgbClr val="FF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  <a:effectLst/>
                <a:latin typeface="Symbol" pitchFamily="2" charset="2"/>
              </a:rPr>
              <a:t>  </a:t>
            </a:r>
            <a:r>
              <a:rPr lang="it-IT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Risparmio energetico per la climatizzazione degli edifici </a:t>
            </a:r>
            <a:endParaRPr lang="it-IT" dirty="0">
              <a:solidFill>
                <a:srgbClr val="FF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  <a:effectLst/>
                <a:latin typeface="Symbol" pitchFamily="2" charset="2"/>
              </a:rPr>
              <a:t>  </a:t>
            </a:r>
            <a:r>
              <a:rPr lang="it-IT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Valorizzazione economica delle aree urbane </a:t>
            </a:r>
            <a:endParaRPr lang="it-IT" dirty="0">
              <a:solidFill>
                <a:srgbClr val="FF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  <a:effectLst/>
                <a:latin typeface="Symbol" pitchFamily="2" charset="2"/>
              </a:rPr>
              <a:t>  </a:t>
            </a:r>
            <a:r>
              <a:rPr lang="it-IT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Creazione di attrattori urbani </a:t>
            </a:r>
            <a:endParaRPr lang="it-IT" dirty="0">
              <a:solidFill>
                <a:srgbClr val="FF0000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355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656EBC-EB14-6DEF-20CC-8474A195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D8D312-6931-CD60-21CC-5FFAF02E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1195590"/>
            <a:ext cx="7796540" cy="3997828"/>
          </a:xfrm>
        </p:spPr>
        <p:txBody>
          <a:bodyPr>
            <a:normAutofit/>
          </a:bodyPr>
          <a:lstStyle/>
          <a:p>
            <a:r>
              <a:rPr lang="it-IT" sz="2400" dirty="0">
                <a:effectLst/>
                <a:latin typeface="Montserrat" panose="020F0502020204030204" pitchFamily="34" charset="0"/>
              </a:rPr>
              <a:t>spazi verdi pubblici intesi come diritto e bene collettivo, necessari per la progettazione e la pianificazione urbanistica di città sane sostenibili e a misura d’uomo</a:t>
            </a:r>
          </a:p>
          <a:p>
            <a:r>
              <a:rPr lang="it-IT" sz="2400" dirty="0">
                <a:effectLst/>
                <a:latin typeface="Montserrat" panose="020F0502020204030204" pitchFamily="34" charset="0"/>
              </a:rPr>
              <a:t>Aggiornamento dei criteri progettuali e obietti</a:t>
            </a:r>
            <a:r>
              <a:rPr lang="it-IT" sz="2400" dirty="0">
                <a:latin typeface="Montserrat" panose="020F0502020204030204" pitchFamily="34" charset="0"/>
              </a:rPr>
              <a:t>vo sostanziale nelle agende politiche</a:t>
            </a:r>
            <a:endParaRPr lang="it-IT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1917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149</TotalTime>
  <Words>211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Montserrat</vt:lpstr>
      <vt:lpstr>MS Shell Dlg 2</vt:lpstr>
      <vt:lpstr>Symbol</vt:lpstr>
      <vt:lpstr>Verdana</vt:lpstr>
      <vt:lpstr>Wingdings</vt:lpstr>
      <vt:lpstr>Wingdings 3</vt:lpstr>
      <vt:lpstr>Madison</vt:lpstr>
      <vt:lpstr>Dario Prezioso </vt:lpstr>
      <vt:lpstr> </vt:lpstr>
      <vt:lpstr>Presentazione standard di PowerPoint</vt:lpstr>
      <vt:lpstr>Funzione microclimatica    EVAPOTRASPIRAZIONE</vt:lpstr>
      <vt:lpstr>Presentazione standard di PowerPoint</vt:lpstr>
      <vt:lpstr>Funzione igienica</vt:lpstr>
      <vt:lpstr>FUNZIONE SOCIO-ECONOMICA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Dario Prezioso</dc:title>
  <dc:creator>Microsoft Office User</dc:creator>
  <cp:lastModifiedBy>Claudio Zanotti</cp:lastModifiedBy>
  <cp:revision>19</cp:revision>
  <dcterms:created xsi:type="dcterms:W3CDTF">2024-03-06T21:27:16Z</dcterms:created>
  <dcterms:modified xsi:type="dcterms:W3CDTF">2024-03-12T12:56:46Z</dcterms:modified>
</cp:coreProperties>
</file>